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008" r:id="rId2"/>
    <p:sldId id="980" r:id="rId3"/>
    <p:sldId id="981" r:id="rId4"/>
    <p:sldId id="985" r:id="rId5"/>
    <p:sldId id="982" r:id="rId6"/>
    <p:sldId id="998" r:id="rId7"/>
    <p:sldId id="1007" r:id="rId8"/>
    <p:sldId id="1009" r:id="rId9"/>
  </p:sldIdLst>
  <p:sldSz cx="12192000" cy="6858000"/>
  <p:notesSz cx="6799263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2647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A93A4A-803F-4859-BFDC-A1C4DD71A7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D3613E-1ACF-43C9-8B9D-F71598BD257A}" type="datetime1">
              <a:rPr lang="en-US" altLang="en-US" smtClean="0"/>
              <a:t>6/13/2025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7A22D6A-A943-423A-A8FE-25E05DCBD4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CMF - Islamic Modes of Finance                  M. Khaleequzzaman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CA2D88-7D40-405A-B204-0D7065A586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431B6-B2B6-464C-B30E-1430260EED76}" type="slidenum">
              <a:rPr lang="zh-CN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3571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6/13/2025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457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ftr="0" dt="0"/>
  <p:txStyles>
    <p:titleStyle>
      <a:lvl1pPr algn="l" defTabSz="914172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17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86" indent="0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72" indent="0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57" indent="0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43" indent="0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972" indent="-228543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057" indent="-228543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143" indent="-228543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229" indent="-228543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86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72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57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43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29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14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00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686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19DBB41-0AE8-1A91-0093-9A42DE5074E1}"/>
              </a:ext>
            </a:extLst>
          </p:cNvPr>
          <p:cNvSpPr txBox="1"/>
          <p:nvPr/>
        </p:nvSpPr>
        <p:spPr>
          <a:xfrm>
            <a:off x="2852055" y="1041955"/>
            <a:ext cx="659674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C343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Проект - УЛУЧШЕНИЕ УПРАВЛЕНИЯ ВОДНЫМИ РЕСУРСАМИ В ХАТЛОНСКОЙ ОБЛАСТИ, TJK-1013</a:t>
            </a:r>
            <a:endParaRPr lang="ru-RU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EA670A-C957-23DC-5783-7546FA3D4498}"/>
              </a:ext>
            </a:extLst>
          </p:cNvPr>
          <p:cNvSpPr txBox="1"/>
          <p:nvPr/>
        </p:nvSpPr>
        <p:spPr>
          <a:xfrm>
            <a:off x="2041072" y="3209528"/>
            <a:ext cx="8109856" cy="9128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ru-RU" sz="2800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Оптовое финансирование в Таджикистане  </a:t>
            </a:r>
            <a:r>
              <a:rPr lang="ru-RU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Компонент B – ДОСТУП К ИСЛАМСКОМУ ФИНАНСИРОВАНИЮ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" name="Google Shape;164;p20">
            <a:extLst>
              <a:ext uri="{FF2B5EF4-FFF2-40B4-BE49-F238E27FC236}">
                <a16:creationId xmlns:a16="http://schemas.microsoft.com/office/drawing/2014/main" id="{C73C6CFF-3AEC-8269-5260-9DA27C6D92F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4006" y="4861451"/>
            <a:ext cx="2560052" cy="159901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163;p20">
            <a:extLst>
              <a:ext uri="{FF2B5EF4-FFF2-40B4-BE49-F238E27FC236}">
                <a16:creationId xmlns:a16="http://schemas.microsoft.com/office/drawing/2014/main" id="{C8A1EBE9-0D0F-5F12-2DBA-69A150DEAB0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79427" y="4958827"/>
            <a:ext cx="1872343" cy="1501637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A25735E-3685-27C8-92FC-51043F8C7DAB}"/>
              </a:ext>
            </a:extLst>
          </p:cNvPr>
          <p:cNvSpPr txBox="1"/>
          <p:nvPr/>
        </p:nvSpPr>
        <p:spPr>
          <a:xfrm>
            <a:off x="1796142" y="2119618"/>
            <a:ext cx="82078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TJK-1013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Improving water resources management in </a:t>
            </a:r>
            <a:r>
              <a:rPr lang="en-US" sz="1800" b="1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Khatlon</a:t>
            </a: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Region, TJK-1013</a:t>
            </a:r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A51D00E-9C69-24EE-07D0-78E82446D35E}"/>
              </a:ext>
            </a:extLst>
          </p:cNvPr>
          <p:cNvSpPr txBox="1"/>
          <p:nvPr/>
        </p:nvSpPr>
        <p:spPr>
          <a:xfrm>
            <a:off x="6265682" y="5169714"/>
            <a:ext cx="35922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Министерство Финансов Республики Таджикистан</a:t>
            </a: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562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914401" y="1868681"/>
            <a:ext cx="10167257" cy="4553468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Исламский банк развития (ИБР), представляющий Исламский фонд солидарности для развития (ИФСР), выделил средства на реализацию проекта 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«Улучшение управления водными ресурсами» в Хатлонской области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 Таджикистан.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направлен на улучшение управления водными ресурсами, что приведет к увеличению сельскохозяйственного производства, продовольственной безопасности и доходов фермерских хозяйств,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чтобы сократить масштабы бедности среди сельских общин.</a:t>
            </a:r>
            <a:endParaRPr lang="en-US" sz="24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состоит 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пяти компонентов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(A) Улучшение инфраструктуры управления водными ресурсами; 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(Б) Доступ к исламским финансам;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(В) Устойчивое управление водной инфраструктурой; (Г) Консультационные услуги (детальный проект и надзор); и (Д) Управление проектами.</a:t>
            </a:r>
            <a:endParaRPr lang="en-US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D70A0FF-0DC7-48A4-AD3C-D5DB9C636795}"/>
              </a:ext>
            </a:extLst>
          </p:cNvPr>
          <p:cNvSpPr txBox="1">
            <a:spLocks/>
          </p:cNvSpPr>
          <p:nvPr/>
        </p:nvSpPr>
        <p:spPr>
          <a:xfrm>
            <a:off x="1426029" y="378695"/>
            <a:ext cx="9144000" cy="922597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174625" indent="0" eaLnBrk="1" hangingPunct="1">
              <a:spcBef>
                <a:spcPct val="20000"/>
              </a:spcBef>
              <a:buFontTx/>
              <a:buNone/>
              <a:tabLst>
                <a:tab pos="231775" algn="l"/>
                <a:tab pos="2514600" algn="l"/>
              </a:tabLst>
              <a:defRPr sz="2800" b="1">
                <a:solidFill>
                  <a:schemeClr val="bg1"/>
                </a:solidFill>
                <a:latin typeface="+mn-lt"/>
                <a:cs typeface="+mn-cs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latin typeface="+mn-lt"/>
                <a:cs typeface="+mn-cs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latin typeface="+mn-lt"/>
                <a:cs typeface="+mn-cs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latin typeface="+mn-lt"/>
                <a:cs typeface="+mn-cs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latin typeface="+mn-lt"/>
                <a:cs typeface="+mn-cs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9pPr>
          </a:lstStyle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 в проект и Компонент Б: Доступ к исламским финансам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0EBE2DB-D85B-4DA3-88BC-44BD39F9A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34350" y="6381491"/>
            <a:ext cx="2133600" cy="47625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6431B6-B2B6-464C-B30E-1430260EED76}" type="slidenum">
              <a:rPr lang="zh-CN" altLang="en-US" sz="1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altLang="en-US" sz="1400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235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44286" y="1052735"/>
            <a:ext cx="11070771" cy="5495831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 Б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 к исламским финансам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4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 представляет собой </a:t>
            </a:r>
            <a:r>
              <a:rPr lang="ru-RU" sz="2000" b="1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улучшение социально-экономических условий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фермерских и других сообществ в Хатлонской области. </a:t>
            </a:r>
          </a:p>
          <a:p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Прежде всего, в рамках Компонента поручено выполнять следующие задачи:</a:t>
            </a:r>
            <a:endParaRPr lang="en-GB"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lvl="1" indent="-457200">
              <a:buFont typeface="+mj-lt"/>
              <a:buAutoNum type="arabicPeriod"/>
            </a:pP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Распределить линию финансирования среди ИФУ, в соответствии шариату (включая микрофинансирование) для фермеров и сельских жителей, чтобы поддержать их в финансировании цепочки добавленной стоимости в сельском хозяйстве (в производстве, переработке и маркетинге);</a:t>
            </a:r>
          </a:p>
          <a:p>
            <a:pPr marL="857250" lvl="1" indent="-457200">
              <a:buFont typeface="+mj-lt"/>
              <a:buAutoNum type="arabicPeriod"/>
            </a:pP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консультационных услуг по наращиванию потенциала в области исламских финансов; и</a:t>
            </a:r>
          </a:p>
          <a:p>
            <a:pPr marL="857250" lvl="1" indent="-457200">
              <a:buFont typeface="+mj-lt"/>
              <a:buAutoNum type="arabicPeriod"/>
            </a:pP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тренингов и семинаров</a:t>
            </a:r>
            <a:r>
              <a:rPr lang="tg-Cyrl-TJ" sz="28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мониторингу и оценке для продвижения исламских финансов в стране.</a:t>
            </a:r>
            <a:endParaRPr lang="en-GB" sz="28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D70A0FF-0DC7-48A4-AD3C-D5DB9C636795}"/>
              </a:ext>
            </a:extLst>
          </p:cNvPr>
          <p:cNvSpPr txBox="1">
            <a:spLocks/>
          </p:cNvSpPr>
          <p:nvPr/>
        </p:nvSpPr>
        <p:spPr>
          <a:xfrm>
            <a:off x="424543" y="129191"/>
            <a:ext cx="11342914" cy="923544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174625" indent="0" eaLnBrk="1" hangingPunct="1">
              <a:spcBef>
                <a:spcPct val="20000"/>
              </a:spcBef>
              <a:buFontTx/>
              <a:buNone/>
              <a:tabLst>
                <a:tab pos="231775" algn="l"/>
                <a:tab pos="2514600" algn="l"/>
              </a:tabLst>
              <a:defRPr sz="2800" b="1">
                <a:solidFill>
                  <a:schemeClr val="bg1"/>
                </a:solidFill>
                <a:latin typeface="+mn-lt"/>
                <a:cs typeface="+mn-cs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latin typeface="+mn-lt"/>
                <a:cs typeface="+mn-cs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latin typeface="+mn-lt"/>
                <a:cs typeface="+mn-cs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latin typeface="+mn-lt"/>
                <a:cs typeface="+mn-cs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latin typeface="+mn-lt"/>
                <a:cs typeface="+mn-cs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9pPr>
          </a:lstStyle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 в проект и Компонент Б: Доступ к исламским финансам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0EBE2DB-D85B-4DA3-88BC-44BD39F9A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34400" y="6353323"/>
            <a:ext cx="2133600" cy="47625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6431B6-B2B6-464C-B30E-1430260EED76}" type="slidenum">
              <a:rPr lang="zh-CN" altLang="en-US" sz="1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altLang="en-US" sz="1400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465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16834" y="1052735"/>
            <a:ext cx="11076451" cy="5668741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ИБР:</a:t>
            </a:r>
          </a:p>
          <a:p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ИБР предоставит линию </a:t>
            </a:r>
            <a:r>
              <a:rPr lang="ru-RU" sz="22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исламского финансирования которая была выделена для Хатлонской области (на период 5 лет) но в целом 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период до 2049 года (МФ и ИБР).</a:t>
            </a:r>
          </a:p>
          <a:p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пределах Хатлонской области выделение средств будет:</a:t>
            </a:r>
          </a:p>
          <a:p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50%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первоначально целевых районов Хатлонской области, т.е.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Дангара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Темурмалик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Восеъ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Куляб и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Н.Хусрав</a:t>
            </a:r>
            <a:endParaRPr lang="ru-RU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50% для 20 оставшихся районов Хатлонской области (включая Пяндж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где ИБР финансирует другой ирригационный проект)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ЦРП-МФ заключит 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 </a:t>
            </a:r>
            <a:r>
              <a:rPr lang="ru-RU" b="1" i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Вакала</a:t>
            </a:r>
            <a:r>
              <a:rPr lang="en-US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бил </a:t>
            </a:r>
            <a:r>
              <a:rPr lang="ru-RU" b="1" i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Истисмар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(инвестиционный менеджер)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ПФУ для размещения средств 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местной валюте (сомони) сроком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пять лет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возможностью продления на другой срок (сроки)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основе удовлетворительного использования средств, выделенных в предыдущем сроке (сроках).</a:t>
            </a:r>
            <a:r>
              <a:rPr lang="en-GB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GB" sz="2400" b="1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D70A0FF-0DC7-48A4-AD3C-D5DB9C636795}"/>
              </a:ext>
            </a:extLst>
          </p:cNvPr>
          <p:cNvSpPr txBox="1">
            <a:spLocks/>
          </p:cNvSpPr>
          <p:nvPr/>
        </p:nvSpPr>
        <p:spPr>
          <a:xfrm>
            <a:off x="516835" y="136524"/>
            <a:ext cx="10936357" cy="815010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174625" indent="0" eaLnBrk="1" hangingPunct="1">
              <a:spcBef>
                <a:spcPct val="20000"/>
              </a:spcBef>
              <a:buFontTx/>
              <a:buNone/>
              <a:tabLst>
                <a:tab pos="231775" algn="l"/>
                <a:tab pos="2514600" algn="l"/>
              </a:tabLst>
              <a:defRPr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latin typeface="+mn-lt"/>
                <a:cs typeface="+mn-cs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latin typeface="+mn-lt"/>
                <a:cs typeface="+mn-cs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latin typeface="+mn-lt"/>
                <a:cs typeface="+mn-cs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latin typeface="+mn-lt"/>
                <a:cs typeface="+mn-cs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9pPr>
          </a:lstStyle>
          <a:p>
            <a:r>
              <a:rPr lang="ru-RU" dirty="0"/>
              <a:t>Условия использования линии исламского финансирования ИБР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0EBE2DB-D85B-4DA3-88BC-44BD39F9A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34400" y="6346427"/>
            <a:ext cx="2133600" cy="47625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6431B6-B2B6-464C-B30E-1430260EED76}" type="slidenum">
              <a:rPr lang="zh-CN" altLang="en-US" sz="1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altLang="en-US" sz="1400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0315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37321" y="1243744"/>
            <a:ext cx="10933044" cy="5246512"/>
          </a:xfrm>
        </p:spPr>
        <p:txBody>
          <a:bodyPr>
            <a:noAutofit/>
          </a:bodyPr>
          <a:lstStyle/>
          <a:p>
            <a:r>
              <a:rPr lang="ru-RU" sz="2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857250" lvl="1" indent="-457200">
              <a:buFont typeface="+mj-lt"/>
              <a:buAutoNum type="arabicPeriod"/>
            </a:pPr>
            <a:r>
              <a:rPr lang="ru-RU" b="1" i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Текущая линейка исламских финансовых продуктов </a:t>
            </a:r>
            <a:r>
              <a:rPr lang="ru-RU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(состоящая из </a:t>
            </a:r>
            <a:r>
              <a:rPr lang="ru-RU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Мурабаха</a:t>
            </a:r>
            <a:r>
              <a:rPr lang="ru-RU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Салам / Параллельный Салам, </a:t>
            </a:r>
            <a:r>
              <a:rPr lang="ru-RU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Иджара</a:t>
            </a:r>
            <a:r>
              <a:rPr lang="ru-RU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Иджара</a:t>
            </a:r>
            <a:r>
              <a:rPr lang="ru-RU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мунтахийя</a:t>
            </a:r>
            <a:r>
              <a:rPr lang="ru-RU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биттамлик</a:t>
            </a:r>
            <a:r>
              <a:rPr lang="ru-RU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Иджара</a:t>
            </a:r>
            <a:r>
              <a:rPr lang="ru-RU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МБТ))</a:t>
            </a:r>
          </a:p>
          <a:p>
            <a:pPr marL="857250" lvl="1" indent="-457200">
              <a:buFont typeface="+mj-lt"/>
              <a:buAutoNum type="arabicPeriod"/>
            </a:pPr>
            <a:r>
              <a:rPr lang="ru-RU" b="1" i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средств ЦРП и валютный риск (эквивалент равный 3%)</a:t>
            </a:r>
            <a:r>
              <a:rPr lang="ru-RU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будут </a:t>
            </a:r>
            <a:r>
              <a:rPr lang="ru-RU" b="1" i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возмещаться из прибыли </a:t>
            </a:r>
            <a:r>
              <a:rPr lang="ru-RU" b="1" i="1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Вакала</a:t>
            </a:r>
            <a:r>
              <a:rPr lang="ru-RU" b="1" i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льготного периода (ежемесячные платежи). 4 года льготный период на 5 год выплата основной суммы (капитала)</a:t>
            </a:r>
          </a:p>
          <a:p>
            <a:pPr marL="857250" lvl="1" indent="-457200">
              <a:buFont typeface="+mj-lt"/>
              <a:buAutoNum type="arabicPeriod"/>
            </a:pPr>
            <a:r>
              <a:rPr lang="ru-RU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Готовность внести ИФУ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10% собственного капитала в качестве увеличения средств</a:t>
            </a:r>
            <a:r>
              <a:rPr lang="ru-RU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предоставляемых через линию исламского финансирования ИБР. (в другой сектор, но Регионы должны быть пилотные, ставка не более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10% для конечного бенефициара)</a:t>
            </a:r>
            <a:r>
              <a:rPr lang="ru-RU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857250" lvl="1" indent="-457200">
              <a:buFont typeface="+mj-lt"/>
              <a:buAutoNum type="arabicPeriod"/>
            </a:pPr>
            <a:r>
              <a:rPr lang="ru-RU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Минимальный размер финансирования для каждого ИФУ будет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составляет 50 000 долларов </a:t>
            </a:r>
            <a:r>
              <a:rPr lang="ru-RU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США, а максимальный –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50% от собственного капитала ИФУ</a:t>
            </a:r>
            <a:r>
              <a:rPr lang="ru-RU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выплата будет происходить в 2-3 транша.</a:t>
            </a:r>
            <a:endParaRPr lang="en-GB" b="1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lvl="1" indent="-457200">
              <a:buFont typeface="+mj-lt"/>
              <a:buAutoNum type="arabicPeriod"/>
            </a:pPr>
            <a:endParaRPr lang="en-GB" sz="20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D70A0FF-0DC7-48A4-AD3C-D5DB9C636795}"/>
              </a:ext>
            </a:extLst>
          </p:cNvPr>
          <p:cNvSpPr txBox="1">
            <a:spLocks/>
          </p:cNvSpPr>
          <p:nvPr/>
        </p:nvSpPr>
        <p:spPr>
          <a:xfrm>
            <a:off x="367746" y="253406"/>
            <a:ext cx="11171583" cy="629411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174625" indent="0" eaLnBrk="1" hangingPunct="1">
              <a:spcBef>
                <a:spcPct val="20000"/>
              </a:spcBef>
              <a:buFontTx/>
              <a:buNone/>
              <a:tabLst>
                <a:tab pos="231775" algn="l"/>
                <a:tab pos="2514600" algn="l"/>
              </a:tabLst>
              <a:defRPr sz="2800" b="1">
                <a:solidFill>
                  <a:schemeClr val="bg1"/>
                </a:solidFill>
                <a:latin typeface="+mn-lt"/>
                <a:cs typeface="+mn-cs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latin typeface="+mn-lt"/>
                <a:cs typeface="+mn-cs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latin typeface="+mn-lt"/>
                <a:cs typeface="+mn-cs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latin typeface="+mn-lt"/>
                <a:cs typeface="+mn-cs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latin typeface="+mn-lt"/>
                <a:cs typeface="+mn-cs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9pPr>
          </a:lstStyle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 в проект и Компонент Б: Доступ к исламским финансам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992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033671" y="1004813"/>
            <a:ext cx="9367630" cy="5805265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Схема движения денежных средств линии финансирования ИБР</a:t>
            </a:r>
            <a:endParaRPr lang="en-US" sz="2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GB" sz="24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0EBE2DB-D85B-4DA3-88BC-44BD39F9A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34400" y="6376963"/>
            <a:ext cx="2133600" cy="47625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6431B6-B2B6-464C-B30E-1430260EED76}" type="slidenum">
              <a:rPr lang="zh-CN" altLang="en-US" sz="1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altLang="en-US" sz="1400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D70A0FF-0DC7-48A4-AD3C-D5DB9C636795}"/>
              </a:ext>
            </a:extLst>
          </p:cNvPr>
          <p:cNvSpPr txBox="1">
            <a:spLocks/>
          </p:cNvSpPr>
          <p:nvPr/>
        </p:nvSpPr>
        <p:spPr>
          <a:xfrm>
            <a:off x="1590576" y="394692"/>
            <a:ext cx="8610600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marL="0" marR="0" lvl="0" indent="0" algn="ctr" defTabSz="914400" eaLnBrk="1" latinLnBrk="0" hangingPunct="1">
              <a:lnSpc>
                <a:spcPct val="107000"/>
              </a:lnSpc>
              <a:spcAft>
                <a:spcPts val="80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defRPr/>
            </a:pPr>
            <a:endParaRPr lang="en-US" dirty="0"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defRPr/>
            </a:pPr>
            <a:endParaRPr lang="en-GB" dirty="0"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EBCE06F-4660-D1D2-ECE7-13941874B7F2}"/>
              </a:ext>
            </a:extLst>
          </p:cNvPr>
          <p:cNvSpPr txBox="1">
            <a:spLocks/>
          </p:cNvSpPr>
          <p:nvPr/>
        </p:nvSpPr>
        <p:spPr>
          <a:xfrm>
            <a:off x="1905000" y="274638"/>
            <a:ext cx="8610600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Methodology of Disbursement of Funds to PFIs</a:t>
            </a:r>
            <a:endParaRPr lang="en-GB" sz="24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A63F3F9-F964-5F55-7245-80FD4F5032A8}"/>
              </a:ext>
            </a:extLst>
          </p:cNvPr>
          <p:cNvSpPr txBox="1">
            <a:spLocks/>
          </p:cNvSpPr>
          <p:nvPr/>
        </p:nvSpPr>
        <p:spPr>
          <a:xfrm>
            <a:off x="1523999" y="202218"/>
            <a:ext cx="7955405" cy="721325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174625" indent="0" eaLnBrk="1" hangingPunct="1">
              <a:spcBef>
                <a:spcPct val="20000"/>
              </a:spcBef>
              <a:buFontTx/>
              <a:buNone/>
              <a:tabLst>
                <a:tab pos="231775" algn="l"/>
                <a:tab pos="2514600" algn="l"/>
              </a:tabLst>
              <a:defRPr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latin typeface="+mn-lt"/>
                <a:cs typeface="+mn-cs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latin typeface="+mn-lt"/>
                <a:cs typeface="+mn-cs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latin typeface="+mn-lt"/>
                <a:cs typeface="+mn-cs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latin typeface="+mn-lt"/>
                <a:cs typeface="+mn-cs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9pPr>
          </a:lstStyle>
          <a:p>
            <a:r>
              <a:rPr lang="ru-RU" dirty="0"/>
              <a:t>Методика выплаты средств ПФУ</a:t>
            </a:r>
            <a:endParaRPr lang="en-GB" dirty="0"/>
          </a:p>
        </p:txBody>
      </p:sp>
      <p:grpSp>
        <p:nvGrpSpPr>
          <p:cNvPr id="41" name="Group 43">
            <a:extLst>
              <a:ext uri="{FF2B5EF4-FFF2-40B4-BE49-F238E27FC236}">
                <a16:creationId xmlns:a16="http://schemas.microsoft.com/office/drawing/2014/main" id="{2EF8A4E2-F4EE-41D4-8B5C-6C39ADE2F6DD}"/>
              </a:ext>
            </a:extLst>
          </p:cNvPr>
          <p:cNvGrpSpPr/>
          <p:nvPr/>
        </p:nvGrpSpPr>
        <p:grpSpPr>
          <a:xfrm>
            <a:off x="1905000" y="1700809"/>
            <a:ext cx="8382000" cy="4762193"/>
            <a:chOff x="329739" y="-95249"/>
            <a:chExt cx="13030755" cy="7648468"/>
          </a:xfrm>
        </p:grpSpPr>
        <p:sp>
          <p:nvSpPr>
            <p:cNvPr id="42" name="Rounded Rectangle 13">
              <a:extLst>
                <a:ext uri="{FF2B5EF4-FFF2-40B4-BE49-F238E27FC236}">
                  <a16:creationId xmlns:a16="http://schemas.microsoft.com/office/drawing/2014/main" id="{A9FB4F36-A34F-47B2-87CC-CD793CFFD23B}"/>
                </a:ext>
              </a:extLst>
            </p:cNvPr>
            <p:cNvSpPr/>
            <p:nvPr/>
          </p:nvSpPr>
          <p:spPr>
            <a:xfrm>
              <a:off x="1127801" y="3009632"/>
              <a:ext cx="1944216" cy="669437"/>
            </a:xfrm>
            <a:prstGeom prst="roundRect">
              <a:avLst/>
            </a:prstGeom>
            <a:solidFill>
              <a:srgbClr val="0F6FC6"/>
            </a:solidFill>
            <a:ln w="25400" cap="flat" cmpd="sng" algn="ctr">
              <a:solidFill>
                <a:srgbClr val="0F6FC6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ru-RU" kern="0" dirty="0">
                  <a:solidFill>
                    <a:prstClr val="white"/>
                  </a:solidFill>
                  <a:latin typeface="Candara" panose="020E0502030303020204" pitchFamily="34" charset="0"/>
                </a:rPr>
                <a:t>ИФУ</a:t>
              </a:r>
              <a:endParaRPr lang="en-GB" kern="0" dirty="0">
                <a:solidFill>
                  <a:prstClr val="white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3" name="Rounded Rectangle 5">
              <a:extLst>
                <a:ext uri="{FF2B5EF4-FFF2-40B4-BE49-F238E27FC236}">
                  <a16:creationId xmlns:a16="http://schemas.microsoft.com/office/drawing/2014/main" id="{2D95FF6E-985E-4D47-BA94-ABBAA60229CB}"/>
                </a:ext>
              </a:extLst>
            </p:cNvPr>
            <p:cNvSpPr/>
            <p:nvPr/>
          </p:nvSpPr>
          <p:spPr>
            <a:xfrm>
              <a:off x="3526561" y="-95249"/>
              <a:ext cx="1757054" cy="855704"/>
            </a:xfrm>
            <a:prstGeom prst="roundRect">
              <a:avLst/>
            </a:prstGeom>
            <a:solidFill>
              <a:srgbClr val="0F6FC6"/>
            </a:solidFill>
            <a:ln w="25400" cap="flat" cmpd="sng" algn="ctr">
              <a:solidFill>
                <a:srgbClr val="0F6FC6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ru-RU" kern="0" dirty="0">
                  <a:solidFill>
                    <a:prstClr val="white"/>
                  </a:solidFill>
                  <a:latin typeface="Candara" panose="020E0502030303020204" pitchFamily="34" charset="0"/>
                </a:rPr>
                <a:t>ИБР</a:t>
              </a:r>
              <a:endParaRPr lang="en-GB" kern="0" dirty="0">
                <a:solidFill>
                  <a:prstClr val="white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4" name="Rounded Rectangle 14">
              <a:extLst>
                <a:ext uri="{FF2B5EF4-FFF2-40B4-BE49-F238E27FC236}">
                  <a16:creationId xmlns:a16="http://schemas.microsoft.com/office/drawing/2014/main" id="{F5C4C653-4A88-4269-9C8B-21E5BD413E22}"/>
                </a:ext>
              </a:extLst>
            </p:cNvPr>
            <p:cNvSpPr/>
            <p:nvPr/>
          </p:nvSpPr>
          <p:spPr>
            <a:xfrm>
              <a:off x="1127802" y="4478721"/>
              <a:ext cx="6854470" cy="669437"/>
            </a:xfrm>
            <a:prstGeom prst="roundRect">
              <a:avLst/>
            </a:prstGeom>
            <a:solidFill>
              <a:srgbClr val="0F6FC6"/>
            </a:solidFill>
            <a:ln w="25400" cap="flat" cmpd="sng" algn="ctr">
              <a:gradFill>
                <a:gsLst>
                  <a:gs pos="0">
                    <a:srgbClr val="0F6FC6">
                      <a:lumMod val="5000"/>
                      <a:lumOff val="95000"/>
                    </a:srgbClr>
                  </a:gs>
                  <a:gs pos="74000">
                    <a:srgbClr val="0F6FC6">
                      <a:lumMod val="45000"/>
                      <a:lumOff val="55000"/>
                    </a:srgbClr>
                  </a:gs>
                  <a:gs pos="83000">
                    <a:srgbClr val="0F6FC6">
                      <a:lumMod val="45000"/>
                      <a:lumOff val="55000"/>
                    </a:srgbClr>
                  </a:gs>
                  <a:gs pos="100000">
                    <a:srgbClr val="0F6FC6">
                      <a:lumMod val="30000"/>
                      <a:lumOff val="70000"/>
                    </a:srgbClr>
                  </a:gs>
                </a:gsLst>
                <a:lin ang="5400000" scaled="1"/>
              </a:gra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ru-RU" sz="1200" kern="0" dirty="0">
                  <a:solidFill>
                    <a:prstClr val="white"/>
                  </a:solidFill>
                  <a:latin typeface="Candara" panose="020E0502030303020204" pitchFamily="34" charset="0"/>
                </a:rPr>
                <a:t>Линейка продуктов (</a:t>
              </a:r>
              <a:r>
                <a:rPr lang="ru-RU" sz="1200" kern="0" dirty="0" err="1">
                  <a:solidFill>
                    <a:prstClr val="white"/>
                  </a:solidFill>
                  <a:latin typeface="Candara" panose="020E0502030303020204" pitchFamily="34" charset="0"/>
                </a:rPr>
                <a:t>мурабаха</a:t>
              </a:r>
              <a:r>
                <a:rPr lang="ru-RU" sz="1200" kern="0" dirty="0">
                  <a:solidFill>
                    <a:prstClr val="white"/>
                  </a:solidFill>
                  <a:latin typeface="Candara" panose="020E0502030303020204" pitchFamily="34" charset="0"/>
                </a:rPr>
                <a:t>, салам/параллельный салам и </a:t>
              </a:r>
              <a:r>
                <a:rPr lang="ru-RU" sz="1200" kern="0" dirty="0" err="1">
                  <a:solidFill>
                    <a:prstClr val="white"/>
                  </a:solidFill>
                  <a:latin typeface="Candara" panose="020E0502030303020204" pitchFamily="34" charset="0"/>
                </a:rPr>
                <a:t>иджара</a:t>
              </a:r>
              <a:r>
                <a:rPr lang="ru-RU" sz="1200" kern="0" dirty="0">
                  <a:solidFill>
                    <a:prstClr val="white"/>
                  </a:solidFill>
                  <a:latin typeface="Candara" panose="020E0502030303020204" pitchFamily="34" charset="0"/>
                </a:rPr>
                <a:t> </a:t>
              </a:r>
              <a:r>
                <a:rPr lang="ru-RU" sz="1200" kern="0" dirty="0" err="1">
                  <a:solidFill>
                    <a:prstClr val="white"/>
                  </a:solidFill>
                  <a:latin typeface="Candara" panose="020E0502030303020204" pitchFamily="34" charset="0"/>
                </a:rPr>
                <a:t>мунтахия</a:t>
              </a:r>
              <a:r>
                <a:rPr lang="ru-RU" sz="1200" kern="0" dirty="0">
                  <a:solidFill>
                    <a:prstClr val="white"/>
                  </a:solidFill>
                  <a:latin typeface="Candara" panose="020E0502030303020204" pitchFamily="34" charset="0"/>
                </a:rPr>
                <a:t> </a:t>
              </a:r>
              <a:r>
                <a:rPr lang="ru-RU" sz="1200" kern="0" dirty="0" err="1">
                  <a:solidFill>
                    <a:prstClr val="white"/>
                  </a:solidFill>
                  <a:latin typeface="Candara" panose="020E0502030303020204" pitchFamily="34" charset="0"/>
                </a:rPr>
                <a:t>биттамлик</a:t>
              </a:r>
              <a:r>
                <a:rPr lang="ru-RU" sz="1200" kern="0" dirty="0">
                  <a:solidFill>
                    <a:prstClr val="white"/>
                  </a:solidFill>
                  <a:latin typeface="Candara" panose="020E0502030303020204" pitchFamily="34" charset="0"/>
                </a:rPr>
                <a:t>)</a:t>
              </a:r>
              <a:r>
                <a:rPr lang="en-GB" sz="1200" kern="0" dirty="0">
                  <a:solidFill>
                    <a:prstClr val="white"/>
                  </a:solidFill>
                  <a:latin typeface="Candara" panose="020E0502030303020204" pitchFamily="34" charset="0"/>
                </a:rPr>
                <a:t> </a:t>
              </a:r>
            </a:p>
          </p:txBody>
        </p:sp>
        <p:sp>
          <p:nvSpPr>
            <p:cNvPr id="45" name="Rounded Rectangle 17">
              <a:extLst>
                <a:ext uri="{FF2B5EF4-FFF2-40B4-BE49-F238E27FC236}">
                  <a16:creationId xmlns:a16="http://schemas.microsoft.com/office/drawing/2014/main" id="{5370C1B8-A94A-4D88-AC0E-4D56C5DFB44F}"/>
                </a:ext>
              </a:extLst>
            </p:cNvPr>
            <p:cNvSpPr/>
            <p:nvPr/>
          </p:nvSpPr>
          <p:spPr>
            <a:xfrm>
              <a:off x="842214" y="5616142"/>
              <a:ext cx="7140055" cy="815489"/>
            </a:xfrm>
            <a:prstGeom prst="roundRect">
              <a:avLst/>
            </a:prstGeom>
            <a:solidFill>
              <a:srgbClr val="0F6FC6"/>
            </a:solidFill>
            <a:ln w="25400" cap="flat" cmpd="sng" algn="ctr">
              <a:solidFill>
                <a:srgbClr val="0F6FC6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ru-RU" sz="1400" kern="0" dirty="0">
                  <a:solidFill>
                    <a:prstClr val="white"/>
                  </a:solidFill>
                  <a:latin typeface="Candara" panose="020E0502030303020204" pitchFamily="34" charset="0"/>
                </a:rPr>
                <a:t>Фермерская и нефермерская деятельность в цепочках добавленной стоимости в сельском хозяйстве</a:t>
              </a:r>
              <a:endParaRPr lang="en-GB" sz="1400" kern="0" dirty="0">
                <a:solidFill>
                  <a:prstClr val="white"/>
                </a:solidFill>
                <a:latin typeface="Candara" panose="020E0502030303020204" pitchFamily="34" charset="0"/>
              </a:endParaRPr>
            </a:p>
          </p:txBody>
        </p:sp>
        <p:cxnSp>
          <p:nvCxnSpPr>
            <p:cNvPr id="46" name="Straight Arrow Connector 48">
              <a:extLst>
                <a:ext uri="{FF2B5EF4-FFF2-40B4-BE49-F238E27FC236}">
                  <a16:creationId xmlns:a16="http://schemas.microsoft.com/office/drawing/2014/main" id="{7E53BC21-F45C-44F0-B2A0-CFD1F9D6CB3B}"/>
                </a:ext>
              </a:extLst>
            </p:cNvPr>
            <p:cNvCxnSpPr>
              <a:cxnSpLocks/>
            </p:cNvCxnSpPr>
            <p:nvPr/>
          </p:nvCxnSpPr>
          <p:spPr>
            <a:xfrm>
              <a:off x="2161747" y="3697651"/>
              <a:ext cx="0" cy="781070"/>
            </a:xfrm>
            <a:prstGeom prst="straightConnector1">
              <a:avLst/>
            </a:prstGeom>
            <a:noFill/>
            <a:ln w="34925" cap="flat" cmpd="sng" algn="ctr">
              <a:solidFill>
                <a:srgbClr val="0F6FC6"/>
              </a:solidFill>
              <a:prstDash val="solid"/>
              <a:tailEnd type="arrow"/>
            </a:ln>
            <a:effectLst/>
          </p:spPr>
        </p:cxnSp>
        <p:cxnSp>
          <p:nvCxnSpPr>
            <p:cNvPr id="47" name="Straight Arrow Connector 49">
              <a:extLst>
                <a:ext uri="{FF2B5EF4-FFF2-40B4-BE49-F238E27FC236}">
                  <a16:creationId xmlns:a16="http://schemas.microsoft.com/office/drawing/2014/main" id="{14CFFE26-20CC-4FA2-9AD4-66669EC0C20F}"/>
                </a:ext>
              </a:extLst>
            </p:cNvPr>
            <p:cNvCxnSpPr>
              <a:cxnSpLocks/>
              <a:endCxn id="44" idx="0"/>
            </p:cNvCxnSpPr>
            <p:nvPr/>
          </p:nvCxnSpPr>
          <p:spPr>
            <a:xfrm>
              <a:off x="4549571" y="3679069"/>
              <a:ext cx="5466" cy="799652"/>
            </a:xfrm>
            <a:prstGeom prst="straightConnector1">
              <a:avLst/>
            </a:prstGeom>
            <a:noFill/>
            <a:ln w="34925" cap="flat" cmpd="sng" algn="ctr">
              <a:solidFill>
                <a:srgbClr val="0F6FC6"/>
              </a:solidFill>
              <a:prstDash val="solid"/>
              <a:tailEnd type="arrow"/>
            </a:ln>
            <a:effectLst/>
          </p:spPr>
        </p:cxnSp>
        <p:cxnSp>
          <p:nvCxnSpPr>
            <p:cNvPr id="48" name="Straight Arrow Connector 50">
              <a:extLst>
                <a:ext uri="{FF2B5EF4-FFF2-40B4-BE49-F238E27FC236}">
                  <a16:creationId xmlns:a16="http://schemas.microsoft.com/office/drawing/2014/main" id="{F455EE6C-4E18-4708-AF33-708803C63B37}"/>
                </a:ext>
              </a:extLst>
            </p:cNvPr>
            <p:cNvCxnSpPr>
              <a:cxnSpLocks/>
            </p:cNvCxnSpPr>
            <p:nvPr/>
          </p:nvCxnSpPr>
          <p:spPr>
            <a:xfrm>
              <a:off x="6932549" y="3697651"/>
              <a:ext cx="0" cy="781070"/>
            </a:xfrm>
            <a:prstGeom prst="straightConnector1">
              <a:avLst/>
            </a:prstGeom>
            <a:noFill/>
            <a:ln w="34925" cap="flat" cmpd="sng" algn="ctr">
              <a:solidFill>
                <a:srgbClr val="0F6FC6"/>
              </a:solidFill>
              <a:prstDash val="solid"/>
              <a:tailEnd type="arrow"/>
            </a:ln>
            <a:effectLst/>
          </p:spPr>
        </p:cxnSp>
        <p:sp>
          <p:nvSpPr>
            <p:cNvPr id="49" name="Dodecagon 51">
              <a:extLst>
                <a:ext uri="{FF2B5EF4-FFF2-40B4-BE49-F238E27FC236}">
                  <a16:creationId xmlns:a16="http://schemas.microsoft.com/office/drawing/2014/main" id="{D0AAFE66-B0FA-4ED3-B45E-3B85149B0D22}"/>
                </a:ext>
              </a:extLst>
            </p:cNvPr>
            <p:cNvSpPr/>
            <p:nvPr/>
          </p:nvSpPr>
          <p:spPr>
            <a:xfrm>
              <a:off x="6452958" y="699994"/>
              <a:ext cx="512475" cy="446291"/>
            </a:xfrm>
            <a:prstGeom prst="dodecagon">
              <a:avLst/>
            </a:prstGeom>
            <a:solidFill>
              <a:srgbClr val="0F6FC6"/>
            </a:solidFill>
            <a:ln w="25400" cap="flat" cmpd="sng" algn="ctr">
              <a:solidFill>
                <a:srgbClr val="0F6FC6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GB" kern="0" dirty="0">
                  <a:solidFill>
                    <a:prstClr val="white"/>
                  </a:solidFill>
                  <a:latin typeface="Candara" panose="020E0502030303020204" pitchFamily="34" charset="0"/>
                </a:rPr>
                <a:t>1</a:t>
              </a:r>
            </a:p>
          </p:txBody>
        </p:sp>
        <p:sp>
          <p:nvSpPr>
            <p:cNvPr id="50" name="Dodecagon 52">
              <a:extLst>
                <a:ext uri="{FF2B5EF4-FFF2-40B4-BE49-F238E27FC236}">
                  <a16:creationId xmlns:a16="http://schemas.microsoft.com/office/drawing/2014/main" id="{6B816E98-F0B9-4DE1-A70C-E413220EF9F0}"/>
                </a:ext>
              </a:extLst>
            </p:cNvPr>
            <p:cNvSpPr/>
            <p:nvPr/>
          </p:nvSpPr>
          <p:spPr>
            <a:xfrm>
              <a:off x="6489151" y="1999807"/>
              <a:ext cx="512475" cy="446291"/>
            </a:xfrm>
            <a:prstGeom prst="dodecagon">
              <a:avLst/>
            </a:prstGeom>
            <a:solidFill>
              <a:srgbClr val="0F6FC6"/>
            </a:solidFill>
            <a:ln w="25400" cap="flat" cmpd="sng" algn="ctr">
              <a:solidFill>
                <a:srgbClr val="0F6FC6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GB" kern="0" dirty="0">
                  <a:solidFill>
                    <a:prstClr val="white"/>
                  </a:solidFill>
                  <a:latin typeface="Candara" panose="020E0502030303020204" pitchFamily="34" charset="0"/>
                </a:rPr>
                <a:t>2</a:t>
              </a:r>
            </a:p>
          </p:txBody>
        </p:sp>
        <p:sp>
          <p:nvSpPr>
            <p:cNvPr id="51" name="Dodecagon 53">
              <a:extLst>
                <a:ext uri="{FF2B5EF4-FFF2-40B4-BE49-F238E27FC236}">
                  <a16:creationId xmlns:a16="http://schemas.microsoft.com/office/drawing/2014/main" id="{B6EBF799-A06A-469D-8066-155D2C29C496}"/>
                </a:ext>
              </a:extLst>
            </p:cNvPr>
            <p:cNvSpPr/>
            <p:nvPr/>
          </p:nvSpPr>
          <p:spPr>
            <a:xfrm>
              <a:off x="329739" y="4590292"/>
              <a:ext cx="512474" cy="446291"/>
            </a:xfrm>
            <a:prstGeom prst="dodecagon">
              <a:avLst/>
            </a:prstGeom>
            <a:solidFill>
              <a:srgbClr val="0F6FC6"/>
            </a:solidFill>
            <a:ln w="25400" cap="flat" cmpd="sng" algn="ctr">
              <a:solidFill>
                <a:srgbClr val="0F6FC6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GB" sz="1400" kern="0" dirty="0">
                  <a:solidFill>
                    <a:prstClr val="white"/>
                  </a:solidFill>
                  <a:latin typeface="Candara" panose="020E0502030303020204" pitchFamily="34" charset="0"/>
                </a:rPr>
                <a:t>3</a:t>
              </a:r>
            </a:p>
          </p:txBody>
        </p:sp>
        <p:cxnSp>
          <p:nvCxnSpPr>
            <p:cNvPr id="52" name="Straight Arrow Connector 54">
              <a:extLst>
                <a:ext uri="{FF2B5EF4-FFF2-40B4-BE49-F238E27FC236}">
                  <a16:creationId xmlns:a16="http://schemas.microsoft.com/office/drawing/2014/main" id="{6809BBAC-514E-49FE-8945-EA49E108E7BF}"/>
                </a:ext>
              </a:extLst>
            </p:cNvPr>
            <p:cNvCxnSpPr>
              <a:cxnSpLocks/>
              <a:endCxn id="53" idx="2"/>
            </p:cNvCxnSpPr>
            <p:nvPr/>
          </p:nvCxnSpPr>
          <p:spPr>
            <a:xfrm flipV="1">
              <a:off x="2423593" y="2102087"/>
              <a:ext cx="2032779" cy="851747"/>
            </a:xfrm>
            <a:prstGeom prst="straightConnector1">
              <a:avLst/>
            </a:prstGeom>
            <a:noFill/>
            <a:ln w="34925" cap="flat" cmpd="sng" algn="ctr">
              <a:solidFill>
                <a:srgbClr val="0F6FC6"/>
              </a:solidFill>
              <a:prstDash val="solid"/>
              <a:headEnd type="triangle"/>
              <a:tailEnd type="triangle"/>
            </a:ln>
            <a:effectLst/>
          </p:spPr>
        </p:cxnSp>
        <p:sp>
          <p:nvSpPr>
            <p:cNvPr id="53" name="Rounded Rectangle 5">
              <a:extLst>
                <a:ext uri="{FF2B5EF4-FFF2-40B4-BE49-F238E27FC236}">
                  <a16:creationId xmlns:a16="http://schemas.microsoft.com/office/drawing/2014/main" id="{D259630A-8D5E-42CE-8ED9-ED7D19F1B0E1}"/>
                </a:ext>
              </a:extLst>
            </p:cNvPr>
            <p:cNvSpPr/>
            <p:nvPr/>
          </p:nvSpPr>
          <p:spPr>
            <a:xfrm>
              <a:off x="2927060" y="1072558"/>
              <a:ext cx="3058624" cy="1029528"/>
            </a:xfrm>
            <a:prstGeom prst="roundRect">
              <a:avLst>
                <a:gd name="adj" fmla="val 16667"/>
              </a:avLst>
            </a:prstGeom>
            <a:solidFill>
              <a:srgbClr val="0F6FC6"/>
            </a:solidFill>
            <a:ln w="25400" cap="flat" cmpd="sng" algn="ctr">
              <a:solidFill>
                <a:srgbClr val="0F6FC6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ru-RU" sz="1400" kern="0" dirty="0">
                  <a:solidFill>
                    <a:prstClr val="white"/>
                  </a:solidFill>
                  <a:latin typeface="Candara" panose="020E0502030303020204" pitchFamily="34" charset="0"/>
                </a:rPr>
                <a:t>Специальный счет, управляемый МФ ЦРП</a:t>
              </a:r>
              <a:endParaRPr lang="en-GB" sz="1400" kern="0" dirty="0">
                <a:solidFill>
                  <a:prstClr val="white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4" name="Rectangle 56">
              <a:extLst>
                <a:ext uri="{FF2B5EF4-FFF2-40B4-BE49-F238E27FC236}">
                  <a16:creationId xmlns:a16="http://schemas.microsoft.com/office/drawing/2014/main" id="{2C93F75A-5972-4A26-835E-5F9E41F637F4}"/>
                </a:ext>
              </a:extLst>
            </p:cNvPr>
            <p:cNvSpPr/>
            <p:nvPr/>
          </p:nvSpPr>
          <p:spPr>
            <a:xfrm>
              <a:off x="780583" y="6790669"/>
              <a:ext cx="11437869" cy="762550"/>
            </a:xfrm>
            <a:prstGeom prst="rect">
              <a:avLst/>
            </a:prstGeom>
            <a:noFill/>
            <a:ln w="25400" cap="flat" cmpd="sng" algn="ctr">
              <a:solidFill>
                <a:srgbClr val="0F6FC6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ru-RU" sz="1400" b="1" kern="0" dirty="0">
                  <a:solidFill>
                    <a:srgbClr val="0F6FC6"/>
                  </a:solidFill>
                  <a:latin typeface="Candara" panose="020E0502030303020204" pitchFamily="34" charset="0"/>
                </a:rPr>
                <a:t>В данном приложении отражена сводная схема движения денежных средств и договоров, задействованных на различных уровнях Линии финансирования.</a:t>
              </a:r>
              <a:endParaRPr lang="en-US" sz="1400" b="1" kern="0" dirty="0">
                <a:solidFill>
                  <a:srgbClr val="0F6FC6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5" name="Rounded Rectangle 13">
              <a:extLst>
                <a:ext uri="{FF2B5EF4-FFF2-40B4-BE49-F238E27FC236}">
                  <a16:creationId xmlns:a16="http://schemas.microsoft.com/office/drawing/2014/main" id="{140AA49E-29DC-478C-ABA5-6A48FCC0232C}"/>
                </a:ext>
              </a:extLst>
            </p:cNvPr>
            <p:cNvSpPr/>
            <p:nvPr/>
          </p:nvSpPr>
          <p:spPr>
            <a:xfrm>
              <a:off x="3566193" y="3028214"/>
              <a:ext cx="1944216" cy="669437"/>
            </a:xfrm>
            <a:prstGeom prst="roundRect">
              <a:avLst/>
            </a:prstGeom>
            <a:solidFill>
              <a:srgbClr val="0F6FC6"/>
            </a:solidFill>
            <a:ln w="25400" cap="flat" cmpd="sng" algn="ctr">
              <a:solidFill>
                <a:srgbClr val="0F6FC6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ru-RU" kern="0" dirty="0">
                  <a:solidFill>
                    <a:prstClr val="white"/>
                  </a:solidFill>
                  <a:latin typeface="Candara" panose="020E0502030303020204" pitchFamily="34" charset="0"/>
                </a:rPr>
                <a:t>ИФУ</a:t>
              </a:r>
              <a:endParaRPr lang="en-GB" kern="0" dirty="0">
                <a:solidFill>
                  <a:prstClr val="white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6" name="Rounded Rectangle 13">
              <a:extLst>
                <a:ext uri="{FF2B5EF4-FFF2-40B4-BE49-F238E27FC236}">
                  <a16:creationId xmlns:a16="http://schemas.microsoft.com/office/drawing/2014/main" id="{BC304CF4-2A55-4AA7-83A2-D60B5A4504C1}"/>
                </a:ext>
              </a:extLst>
            </p:cNvPr>
            <p:cNvSpPr/>
            <p:nvPr/>
          </p:nvSpPr>
          <p:spPr>
            <a:xfrm>
              <a:off x="6038056" y="3013354"/>
              <a:ext cx="1944216" cy="669437"/>
            </a:xfrm>
            <a:prstGeom prst="roundRect">
              <a:avLst/>
            </a:prstGeom>
            <a:solidFill>
              <a:srgbClr val="0F6FC6"/>
            </a:solidFill>
            <a:ln w="25400" cap="flat" cmpd="sng" algn="ctr">
              <a:solidFill>
                <a:srgbClr val="0F6FC6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ru-RU" kern="0" dirty="0">
                  <a:solidFill>
                    <a:prstClr val="white"/>
                  </a:solidFill>
                  <a:latin typeface="Candara" panose="020E0502030303020204" pitchFamily="34" charset="0"/>
                </a:rPr>
                <a:t>ИФУ</a:t>
              </a:r>
              <a:endParaRPr lang="en-GB" kern="0" dirty="0">
                <a:solidFill>
                  <a:prstClr val="white"/>
                </a:solidFill>
                <a:latin typeface="Candara" panose="020E0502030303020204" pitchFamily="34" charset="0"/>
              </a:endParaRPr>
            </a:p>
          </p:txBody>
        </p:sp>
        <p:cxnSp>
          <p:nvCxnSpPr>
            <p:cNvPr id="57" name="Straight Arrow Connector 59">
              <a:extLst>
                <a:ext uri="{FF2B5EF4-FFF2-40B4-BE49-F238E27FC236}">
                  <a16:creationId xmlns:a16="http://schemas.microsoft.com/office/drawing/2014/main" id="{26E12021-003D-4435-B82C-6E83CDEECCF5}"/>
                </a:ext>
              </a:extLst>
            </p:cNvPr>
            <p:cNvCxnSpPr>
              <a:cxnSpLocks/>
              <a:stCxn id="53" idx="2"/>
            </p:cNvCxnSpPr>
            <p:nvPr/>
          </p:nvCxnSpPr>
          <p:spPr>
            <a:xfrm>
              <a:off x="4456372" y="2102087"/>
              <a:ext cx="2364665" cy="851745"/>
            </a:xfrm>
            <a:prstGeom prst="straightConnector1">
              <a:avLst/>
            </a:prstGeom>
            <a:noFill/>
            <a:ln w="34925" cap="flat" cmpd="sng" algn="ctr">
              <a:solidFill>
                <a:srgbClr val="0F6FC6"/>
              </a:solidFill>
              <a:prstDash val="solid"/>
              <a:headEnd type="triangle"/>
              <a:tailEnd type="triangle"/>
            </a:ln>
            <a:effectLst/>
          </p:spPr>
        </p:cxnSp>
        <p:cxnSp>
          <p:nvCxnSpPr>
            <p:cNvPr id="58" name="Straight Arrow Connector 60">
              <a:extLst>
                <a:ext uri="{FF2B5EF4-FFF2-40B4-BE49-F238E27FC236}">
                  <a16:creationId xmlns:a16="http://schemas.microsoft.com/office/drawing/2014/main" id="{ED50EDDD-9C33-4B96-868A-F087646EC84E}"/>
                </a:ext>
              </a:extLst>
            </p:cNvPr>
            <p:cNvCxnSpPr>
              <a:cxnSpLocks/>
              <a:stCxn id="53" idx="2"/>
            </p:cNvCxnSpPr>
            <p:nvPr/>
          </p:nvCxnSpPr>
          <p:spPr>
            <a:xfrm flipH="1">
              <a:off x="4443018" y="2102087"/>
              <a:ext cx="13354" cy="851745"/>
            </a:xfrm>
            <a:prstGeom prst="straightConnector1">
              <a:avLst/>
            </a:prstGeom>
            <a:noFill/>
            <a:ln w="34925" cap="flat" cmpd="sng" algn="ctr">
              <a:solidFill>
                <a:srgbClr val="0F6FC6"/>
              </a:solidFill>
              <a:prstDash val="solid"/>
              <a:headEnd type="triangle"/>
              <a:tailEnd type="triangle"/>
            </a:ln>
            <a:effectLst/>
          </p:spPr>
        </p:cxnSp>
        <p:sp>
          <p:nvSpPr>
            <p:cNvPr id="59" name="Rounded Rectangle 5">
              <a:extLst>
                <a:ext uri="{FF2B5EF4-FFF2-40B4-BE49-F238E27FC236}">
                  <a16:creationId xmlns:a16="http://schemas.microsoft.com/office/drawing/2014/main" id="{5CCA294E-2163-4E64-80DB-ED85348D5CE6}"/>
                </a:ext>
              </a:extLst>
            </p:cNvPr>
            <p:cNvSpPr/>
            <p:nvPr/>
          </p:nvSpPr>
          <p:spPr>
            <a:xfrm>
              <a:off x="7634794" y="65826"/>
              <a:ext cx="4400445" cy="1418128"/>
            </a:xfrm>
            <a:prstGeom prst="roundRect">
              <a:avLst/>
            </a:prstGeom>
            <a:noFill/>
            <a:ln w="25400" cap="flat" cmpd="sng" algn="ctr">
              <a:gradFill>
                <a:gsLst>
                  <a:gs pos="0">
                    <a:srgbClr val="0F6FC6">
                      <a:lumMod val="5000"/>
                      <a:lumOff val="95000"/>
                    </a:srgbClr>
                  </a:gs>
                  <a:gs pos="74000">
                    <a:srgbClr val="0F6FC6">
                      <a:lumMod val="45000"/>
                      <a:lumOff val="55000"/>
                    </a:srgbClr>
                  </a:gs>
                  <a:gs pos="83000">
                    <a:srgbClr val="0F6FC6">
                      <a:lumMod val="45000"/>
                      <a:lumOff val="55000"/>
                    </a:srgbClr>
                  </a:gs>
                  <a:gs pos="100000">
                    <a:srgbClr val="0F6FC6">
                      <a:lumMod val="30000"/>
                      <a:lumOff val="70000"/>
                    </a:srgbClr>
                  </a:gs>
                </a:gsLst>
                <a:lin ang="5400000" scaled="1"/>
              </a:gradFill>
              <a:prstDash val="solid"/>
            </a:ln>
            <a:effectLst/>
          </p:spPr>
          <p:txBody>
            <a:bodyPr rtlCol="0" anchor="ctr"/>
            <a:lstStyle/>
            <a:p>
              <a:pPr algn="r">
                <a:defRPr/>
              </a:pPr>
              <a:r>
                <a:rPr lang="ru-RU" kern="0" dirty="0">
                  <a:solidFill>
                    <a:srgbClr val="002060"/>
                  </a:solidFill>
                  <a:latin typeface="Candara" panose="020E0502030303020204" pitchFamily="34" charset="0"/>
                </a:rPr>
                <a:t>Движение денежных средств по кредитному договору</a:t>
              </a:r>
              <a:endParaRPr lang="en-GB" kern="0" dirty="0">
                <a:solidFill>
                  <a:srgbClr val="002060"/>
                </a:solidFill>
                <a:latin typeface="Candara" panose="020E0502030303020204" pitchFamily="34" charset="0"/>
              </a:endParaRPr>
            </a:p>
          </p:txBody>
        </p:sp>
        <p:cxnSp>
          <p:nvCxnSpPr>
            <p:cNvPr id="60" name="Straight Arrow Connector 63">
              <a:extLst>
                <a:ext uri="{FF2B5EF4-FFF2-40B4-BE49-F238E27FC236}">
                  <a16:creationId xmlns:a16="http://schemas.microsoft.com/office/drawing/2014/main" id="{05E5B918-0337-46BE-B6FC-2611EFAFC1F5}"/>
                </a:ext>
              </a:extLst>
            </p:cNvPr>
            <p:cNvCxnSpPr>
              <a:cxnSpLocks/>
              <a:endCxn id="53" idx="0"/>
            </p:cNvCxnSpPr>
            <p:nvPr/>
          </p:nvCxnSpPr>
          <p:spPr>
            <a:xfrm>
              <a:off x="4424050" y="774890"/>
              <a:ext cx="32322" cy="297668"/>
            </a:xfrm>
            <a:prstGeom prst="straightConnector1">
              <a:avLst/>
            </a:prstGeom>
            <a:noFill/>
            <a:ln w="34925" cap="flat" cmpd="sng" algn="ctr">
              <a:solidFill>
                <a:srgbClr val="0F6FC6"/>
              </a:solidFill>
              <a:prstDash val="solid"/>
              <a:headEnd type="triangle"/>
              <a:tailEnd type="triangle"/>
            </a:ln>
            <a:effectLst/>
          </p:spPr>
        </p:cxnSp>
        <p:sp>
          <p:nvSpPr>
            <p:cNvPr id="62" name="Rounded Rectangle 5">
              <a:extLst>
                <a:ext uri="{FF2B5EF4-FFF2-40B4-BE49-F238E27FC236}">
                  <a16:creationId xmlns:a16="http://schemas.microsoft.com/office/drawing/2014/main" id="{F3A22AAF-9D02-4391-AA2B-E0D9DF2F2F6D}"/>
                </a:ext>
              </a:extLst>
            </p:cNvPr>
            <p:cNvSpPr/>
            <p:nvPr/>
          </p:nvSpPr>
          <p:spPr>
            <a:xfrm>
              <a:off x="8190297" y="4150776"/>
              <a:ext cx="3930421" cy="1334843"/>
            </a:xfrm>
            <a:prstGeom prst="roundRect">
              <a:avLst/>
            </a:prstGeom>
            <a:noFill/>
            <a:ln w="25400" cap="flat" cmpd="sng" algn="ctr">
              <a:gradFill>
                <a:gsLst>
                  <a:gs pos="0">
                    <a:srgbClr val="0F6FC6">
                      <a:lumMod val="5000"/>
                      <a:lumOff val="95000"/>
                    </a:srgbClr>
                  </a:gs>
                  <a:gs pos="74000">
                    <a:srgbClr val="0F6FC6">
                      <a:lumMod val="45000"/>
                      <a:lumOff val="55000"/>
                    </a:srgbClr>
                  </a:gs>
                  <a:gs pos="83000">
                    <a:srgbClr val="0F6FC6">
                      <a:lumMod val="45000"/>
                      <a:lumOff val="55000"/>
                    </a:srgbClr>
                  </a:gs>
                  <a:gs pos="100000">
                    <a:srgbClr val="0F6FC6">
                      <a:lumMod val="30000"/>
                      <a:lumOff val="70000"/>
                    </a:srgbClr>
                  </a:gs>
                </a:gsLst>
                <a:lin ang="5400000" scaled="1"/>
              </a:gradFill>
              <a:prstDash val="solid"/>
            </a:ln>
            <a:effectLst/>
          </p:spPr>
          <p:txBody>
            <a:bodyPr rtlCol="0" anchor="ctr"/>
            <a:lstStyle/>
            <a:p>
              <a:pPr algn="r">
                <a:defRPr/>
              </a:pPr>
              <a:r>
                <a:rPr lang="ru-RU" sz="1400" kern="0" dirty="0">
                  <a:solidFill>
                    <a:srgbClr val="002060"/>
                  </a:solidFill>
                  <a:latin typeface="Candara" panose="020E0502030303020204" pitchFamily="34" charset="0"/>
                </a:rPr>
                <a:t>Движение денежных средств по соответствующим соглашениям о продуктах</a:t>
              </a:r>
              <a:endParaRPr lang="en-GB" sz="1400" kern="0" dirty="0">
                <a:solidFill>
                  <a:srgbClr val="002060"/>
                </a:solidFill>
                <a:latin typeface="Candara" panose="020E0502030303020204" pitchFamily="34" charset="0"/>
              </a:endParaRPr>
            </a:p>
          </p:txBody>
        </p:sp>
        <p:cxnSp>
          <p:nvCxnSpPr>
            <p:cNvPr id="63" name="Straight Arrow Connector 68">
              <a:extLst>
                <a:ext uri="{FF2B5EF4-FFF2-40B4-BE49-F238E27FC236}">
                  <a16:creationId xmlns:a16="http://schemas.microsoft.com/office/drawing/2014/main" id="{61088420-59B1-4B87-AAA9-FC5A45309A12}"/>
                </a:ext>
              </a:extLst>
            </p:cNvPr>
            <p:cNvCxnSpPr>
              <a:cxnSpLocks/>
            </p:cNvCxnSpPr>
            <p:nvPr/>
          </p:nvCxnSpPr>
          <p:spPr>
            <a:xfrm>
              <a:off x="6942074" y="5148158"/>
              <a:ext cx="0" cy="492613"/>
            </a:xfrm>
            <a:prstGeom prst="straightConnector1">
              <a:avLst/>
            </a:prstGeom>
            <a:noFill/>
            <a:ln w="34925" cap="flat" cmpd="sng" algn="ctr">
              <a:solidFill>
                <a:srgbClr val="0F6FC6"/>
              </a:solidFill>
              <a:prstDash val="solid"/>
              <a:tailEnd type="arrow"/>
            </a:ln>
            <a:effectLst/>
          </p:spPr>
        </p:cxnSp>
        <p:cxnSp>
          <p:nvCxnSpPr>
            <p:cNvPr id="64" name="Straight Arrow Connector 69">
              <a:extLst>
                <a:ext uri="{FF2B5EF4-FFF2-40B4-BE49-F238E27FC236}">
                  <a16:creationId xmlns:a16="http://schemas.microsoft.com/office/drawing/2014/main" id="{343CFF98-5A2C-4AEE-B5B2-C5E69D76BF66}"/>
                </a:ext>
              </a:extLst>
            </p:cNvPr>
            <p:cNvCxnSpPr>
              <a:cxnSpLocks/>
            </p:cNvCxnSpPr>
            <p:nvPr/>
          </p:nvCxnSpPr>
          <p:spPr>
            <a:xfrm>
              <a:off x="4538301" y="5123532"/>
              <a:ext cx="0" cy="492613"/>
            </a:xfrm>
            <a:prstGeom prst="straightConnector1">
              <a:avLst/>
            </a:prstGeom>
            <a:noFill/>
            <a:ln w="34925" cap="flat" cmpd="sng" algn="ctr">
              <a:solidFill>
                <a:srgbClr val="0F6FC6"/>
              </a:solidFill>
              <a:prstDash val="solid"/>
              <a:tailEnd type="arrow"/>
            </a:ln>
            <a:effectLst/>
          </p:spPr>
        </p:cxnSp>
        <p:cxnSp>
          <p:nvCxnSpPr>
            <p:cNvPr id="65" name="Straight Arrow Connector 70">
              <a:extLst>
                <a:ext uri="{FF2B5EF4-FFF2-40B4-BE49-F238E27FC236}">
                  <a16:creationId xmlns:a16="http://schemas.microsoft.com/office/drawing/2014/main" id="{4F2BE01A-E182-47E1-AE5B-38FB0EC15C26}"/>
                </a:ext>
              </a:extLst>
            </p:cNvPr>
            <p:cNvCxnSpPr>
              <a:cxnSpLocks/>
            </p:cNvCxnSpPr>
            <p:nvPr/>
          </p:nvCxnSpPr>
          <p:spPr>
            <a:xfrm>
              <a:off x="2161747" y="5148158"/>
              <a:ext cx="0" cy="492613"/>
            </a:xfrm>
            <a:prstGeom prst="straightConnector1">
              <a:avLst/>
            </a:prstGeom>
            <a:noFill/>
            <a:ln w="34925" cap="flat" cmpd="sng" algn="ctr">
              <a:solidFill>
                <a:srgbClr val="0F6FC6"/>
              </a:solidFill>
              <a:prstDash val="solid"/>
              <a:tailEnd type="arrow"/>
            </a:ln>
            <a:effectLst/>
          </p:spPr>
        </p:cxnSp>
        <p:sp>
          <p:nvSpPr>
            <p:cNvPr id="66" name="Rounded Rectangle 117">
              <a:extLst>
                <a:ext uri="{FF2B5EF4-FFF2-40B4-BE49-F238E27FC236}">
                  <a16:creationId xmlns:a16="http://schemas.microsoft.com/office/drawing/2014/main" id="{C3EC06DB-DE76-47EF-B0AD-95B7AE122B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31794" y="169962"/>
              <a:ext cx="1028700" cy="6518075"/>
            </a:xfrm>
            <a:prstGeom prst="roundRect">
              <a:avLst>
                <a:gd name="adj" fmla="val 16667"/>
              </a:avLst>
            </a:prstGeom>
            <a:noFill/>
            <a:ln w="9525" algn="ctr">
              <a:noFill/>
              <a:round/>
              <a:headEnd/>
              <a:tailEnd/>
            </a:ln>
          </p:spPr>
          <p:txBody>
            <a:bodyPr vert="vert270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defRPr/>
              </a:pPr>
              <a:r>
                <a:rPr lang="ru-RU" kern="0" dirty="0">
                  <a:solidFill>
                    <a:srgbClr val="002060"/>
                  </a:solidFill>
                  <a:latin typeface="Candara" panose="020E0502030303020204" pitchFamily="34" charset="0"/>
                </a:rPr>
                <a:t>Движение денежных средств</a:t>
              </a:r>
              <a:endParaRPr lang="en-US" altLang="en-US" b="1" kern="0" dirty="0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grpSp>
          <p:nvGrpSpPr>
            <p:cNvPr id="67" name="Group 72">
              <a:extLst>
                <a:ext uri="{FF2B5EF4-FFF2-40B4-BE49-F238E27FC236}">
                  <a16:creationId xmlns:a16="http://schemas.microsoft.com/office/drawing/2014/main" id="{74A56A63-5F0D-4EDB-B3C2-84BA8AE5AAEA}"/>
                </a:ext>
              </a:extLst>
            </p:cNvPr>
            <p:cNvGrpSpPr/>
            <p:nvPr/>
          </p:nvGrpSpPr>
          <p:grpSpPr>
            <a:xfrm>
              <a:off x="12539820" y="1"/>
              <a:ext cx="609600" cy="6285582"/>
              <a:chOff x="7772400" y="752475"/>
              <a:chExt cx="609600" cy="5797398"/>
            </a:xfrm>
          </p:grpSpPr>
          <p:cxnSp>
            <p:nvCxnSpPr>
              <p:cNvPr id="68" name="Straight Arrow Connector 9">
                <a:extLst>
                  <a:ext uri="{FF2B5EF4-FFF2-40B4-BE49-F238E27FC236}">
                    <a16:creationId xmlns:a16="http://schemas.microsoft.com/office/drawing/2014/main" id="{12B8701E-5638-43B1-A4B2-AA08DD60B33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8382000" y="760973"/>
                <a:ext cx="0" cy="5788899"/>
              </a:xfrm>
              <a:prstGeom prst="straightConnector1">
                <a:avLst/>
              </a:prstGeom>
              <a:noFill/>
              <a:ln w="66675" algn="ctr">
                <a:solidFill>
                  <a:srgbClr val="0070C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9" name="Straight Arrow Connector 45">
                <a:extLst>
                  <a:ext uri="{FF2B5EF4-FFF2-40B4-BE49-F238E27FC236}">
                    <a16:creationId xmlns:a16="http://schemas.microsoft.com/office/drawing/2014/main" id="{932F9977-18FE-42A5-AEC4-2F07BD758BA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7772400" y="752475"/>
                <a:ext cx="0" cy="5797398"/>
              </a:xfrm>
              <a:prstGeom prst="straightConnector1">
                <a:avLst/>
              </a:prstGeom>
              <a:noFill/>
              <a:ln w="66675" algn="ctr">
                <a:solidFill>
                  <a:srgbClr val="0070C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</p:spTree>
    <p:extLst>
      <p:ext uri="{BB962C8B-B14F-4D97-AF65-F5344CB8AC3E}">
        <p14:creationId xmlns:p14="http://schemas.microsoft.com/office/powerpoint/2010/main" val="2395146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55E2325-E71E-4C26-B2EA-B15AD3BBB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017" y="940899"/>
            <a:ext cx="11181522" cy="5917101"/>
          </a:xfrm>
        </p:spPr>
        <p:txBody>
          <a:bodyPr>
            <a:normAutofit lnSpcReduction="10000"/>
          </a:bodyPr>
          <a:lstStyle/>
          <a:p>
            <a:endParaRPr lang="ru-RU" sz="2200" b="1" dirty="0">
              <a:solidFill>
                <a:schemeClr val="tx1">
                  <a:lumMod val="50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chemeClr val="tx1">
                    <a:lumMod val="50000"/>
                  </a:schemeClr>
                </a:solidFill>
              </a:rPr>
              <a:t>Исламская линия финансирования должна предоставляться конечным бенефициарам - 10% годовых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chemeClr val="tx1">
                    <a:lumMod val="50000"/>
                  </a:schemeClr>
                </a:solidFill>
              </a:rPr>
              <a:t>Оплата фиксированной комиссии </a:t>
            </a:r>
            <a:r>
              <a:rPr lang="ru-RU" sz="1900" dirty="0" err="1">
                <a:solidFill>
                  <a:schemeClr val="tx1">
                    <a:lumMod val="50000"/>
                  </a:schemeClr>
                </a:solidFill>
              </a:rPr>
              <a:t>Вакала</a:t>
            </a:r>
            <a:r>
              <a:rPr lang="ru-RU" sz="1900" dirty="0">
                <a:solidFill>
                  <a:schemeClr val="tx1">
                    <a:lumMod val="50000"/>
                  </a:schemeClr>
                </a:solidFill>
              </a:rPr>
              <a:t> в размере 2% годовых банку (Инвестиционному менеджеру).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chemeClr val="tx1">
                    <a:lumMod val="50000"/>
                  </a:schemeClr>
                </a:solidFill>
              </a:rPr>
              <a:t>Плата ЦРП (ежемесячно 4 года) в размере 3% годовых для покрытия стоимости финансирования </a:t>
            </a:r>
            <a:r>
              <a:rPr lang="ru-RU" sz="1900" dirty="0" err="1">
                <a:solidFill>
                  <a:schemeClr val="tx1">
                    <a:lumMod val="50000"/>
                  </a:schemeClr>
                </a:solidFill>
              </a:rPr>
              <a:t>Вакала</a:t>
            </a:r>
            <a:r>
              <a:rPr lang="ru-RU" sz="1900" dirty="0">
                <a:solidFill>
                  <a:schemeClr val="tx1">
                    <a:lumMod val="50000"/>
                  </a:schemeClr>
                </a:solidFill>
              </a:rPr>
              <a:t> и валютного риска.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chemeClr val="tx1">
                    <a:lumMod val="50000"/>
                  </a:schemeClr>
                </a:solidFill>
              </a:rPr>
              <a:t>Выплата суммы остатка в размере 5% Инвестиционному менеджеру в качестве поощрения за результативность (переменная комиссия </a:t>
            </a:r>
            <a:r>
              <a:rPr lang="ru-RU" sz="1900" dirty="0" err="1">
                <a:solidFill>
                  <a:schemeClr val="tx1">
                    <a:lumMod val="50000"/>
                  </a:schemeClr>
                </a:solidFill>
              </a:rPr>
              <a:t>Вакала</a:t>
            </a:r>
            <a:r>
              <a:rPr lang="ru-RU" sz="1900" dirty="0"/>
              <a:t>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>
                    <a:lumMod val="50000"/>
                  </a:schemeClr>
                </a:solidFill>
              </a:rPr>
              <a:t>Инвестиционный менеджер (банки) должен иметь возможность использовать часть общего дохода (до 7% капитала </a:t>
            </a:r>
            <a:r>
              <a:rPr lang="ru-RU" sz="1800" dirty="0" err="1">
                <a:solidFill>
                  <a:schemeClr val="tx1">
                    <a:lumMod val="50000"/>
                  </a:schemeClr>
                </a:solidFill>
              </a:rPr>
              <a:t>Вакала</a:t>
            </a:r>
            <a:r>
              <a:rPr lang="ru-RU" sz="1800" dirty="0">
                <a:solidFill>
                  <a:schemeClr val="tx1">
                    <a:lumMod val="50000"/>
                  </a:schemeClr>
                </a:solidFill>
              </a:rPr>
              <a:t>) для покрытия собственных операционных расходов, а также резервов (если таковые имеются).</a:t>
            </a:r>
          </a:p>
          <a:p>
            <a:r>
              <a:rPr lang="ru-RU" sz="1800" dirty="0">
                <a:solidFill>
                  <a:schemeClr val="tx1">
                    <a:lumMod val="50000"/>
                  </a:schemeClr>
                </a:solidFill>
              </a:rPr>
              <a:t>                               </a:t>
            </a:r>
          </a:p>
          <a:p>
            <a:r>
              <a:rPr lang="ru-RU" sz="1800" b="1" u="sng" dirty="0">
                <a:solidFill>
                  <a:schemeClr val="tx1">
                    <a:lumMod val="50000"/>
                  </a:schemeClr>
                </a:solidFill>
              </a:rPr>
              <a:t>Штрафы и риски – инструменты сокращение рисков в </a:t>
            </a:r>
            <a:r>
              <a:rPr lang="ru-RU" sz="1800" b="1" u="sng" dirty="0" err="1">
                <a:solidFill>
                  <a:schemeClr val="tx1">
                    <a:lumMod val="50000"/>
                  </a:schemeClr>
                </a:solidFill>
              </a:rPr>
              <a:t>Догворе</a:t>
            </a:r>
            <a:r>
              <a:rPr lang="ru-RU" sz="1800" b="1" u="sng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1800" b="1" u="sng" dirty="0" err="1">
                <a:solidFill>
                  <a:schemeClr val="tx1">
                    <a:lumMod val="50000"/>
                  </a:schemeClr>
                </a:solidFill>
              </a:rPr>
              <a:t>Вакала</a:t>
            </a:r>
            <a:r>
              <a:rPr lang="ru-RU" sz="1800" b="1" u="sng" dirty="0">
                <a:solidFill>
                  <a:schemeClr val="tx1">
                    <a:lumMod val="50000"/>
                  </a:schemeClr>
                </a:solidFill>
              </a:rPr>
              <a:t> </a:t>
            </a:r>
          </a:p>
          <a:p>
            <a:pPr marL="803275" indent="-617538">
              <a:buFont typeface="Arial" panose="020B0604020202020204" pitchFamily="34" charset="0"/>
              <a:buChar char="•"/>
            </a:pPr>
            <a:r>
              <a:rPr lang="tg-Cyrl-TJ" sz="1900" dirty="0">
                <a:solidFill>
                  <a:schemeClr val="tx2">
                    <a:lumMod val="50000"/>
                  </a:schemeClr>
                </a:solidFill>
              </a:rPr>
              <a:t>Если сумма нев</a:t>
            </a:r>
            <a:r>
              <a:rPr lang="ru-RU" sz="1900" dirty="0" err="1">
                <a:solidFill>
                  <a:schemeClr val="tx2">
                    <a:lumMod val="50000"/>
                  </a:schemeClr>
                </a:solidFill>
              </a:rPr>
              <a:t>ыплачивается</a:t>
            </a:r>
            <a:r>
              <a:rPr lang="ru-RU" sz="1900" dirty="0">
                <a:solidFill>
                  <a:schemeClr val="tx2">
                    <a:lumMod val="50000"/>
                  </a:schemeClr>
                </a:solidFill>
              </a:rPr>
              <a:t> вовремя (просрочка) более одного месяца ЦРП имеет право прервать договор и всю сумму с доходом банки обязаны вернуть, согласно договора. </a:t>
            </a:r>
          </a:p>
          <a:p>
            <a:pPr marL="803275" indent="-617538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chemeClr val="tx2">
                    <a:lumMod val="50000"/>
                  </a:schemeClr>
                </a:solidFill>
              </a:rPr>
              <a:t>Ежемесячная сумма 3 % годовых для ЦРП - при задержке, ежедневно начисляется сумма 3% годовых. ЦРП может прервать договор если это будет продолжатся более одного месяца.   </a:t>
            </a:r>
          </a:p>
          <a:p>
            <a:pPr marL="803275" indent="-617538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chemeClr val="tx2">
                    <a:lumMod val="50000"/>
                  </a:schemeClr>
                </a:solidFill>
              </a:rPr>
              <a:t>За задержку выплаты основной суммы (капитал) за каждый день просрочки начисляется 0.1% от капитала но не должна превышать 10% всего капитала. ЦРП может через месяц потребовать вернуть всю сумму </a:t>
            </a:r>
          </a:p>
          <a:p>
            <a:pPr marL="803275" indent="-617538">
              <a:buFont typeface="Arial" panose="020B0604020202020204" pitchFamily="34" charset="0"/>
              <a:buChar char="•"/>
            </a:pPr>
            <a:endParaRPr lang="ru-RU" sz="1900" dirty="0">
              <a:solidFill>
                <a:schemeClr val="tx2">
                  <a:lumMod val="50000"/>
                </a:schemeClr>
              </a:solidFill>
            </a:endParaRPr>
          </a:p>
          <a:p>
            <a:pPr marL="803275" indent="-617538">
              <a:buFont typeface="Arial" panose="020B0604020202020204" pitchFamily="34" charset="0"/>
              <a:buChar char="•"/>
            </a:pPr>
            <a:endParaRPr lang="en-US" sz="19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BB3F682-A997-4F07-BBA6-AAF0EAD76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6431B6-B2B6-464C-B30E-1430260EED76}" type="slidenum">
              <a:rPr lang="zh-CN" altLang="en-US" smtClean="0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51FCF8D-0338-4A9B-9F41-DC6ED66DCD7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43743" y="173909"/>
            <a:ext cx="9144000" cy="908720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defPPr>
              <a:defRPr lang="en-US"/>
            </a:defPPr>
            <a:lvl1pPr marL="174625" indent="0" eaLnBrk="1" hangingPunct="1">
              <a:spcBef>
                <a:spcPct val="20000"/>
              </a:spcBef>
              <a:buFontTx/>
              <a:buNone/>
              <a:tabLst>
                <a:tab pos="231775" algn="l"/>
                <a:tab pos="2514600" algn="l"/>
              </a:tabLst>
              <a:defRPr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latin typeface="+mn-lt"/>
                <a:cs typeface="+mn-cs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latin typeface="+mn-lt"/>
                <a:cs typeface="+mn-cs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latin typeface="+mn-lt"/>
                <a:cs typeface="+mn-cs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latin typeface="+mn-lt"/>
                <a:cs typeface="+mn-cs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9pPr>
          </a:lstStyle>
          <a:p>
            <a:pPr>
              <a:tabLst>
                <a:tab pos="231775" algn="l"/>
                <a:tab pos="266700" algn="l"/>
              </a:tabLst>
            </a:pPr>
            <a:r>
              <a:rPr lang="ru-RU" dirty="0">
                <a:solidFill>
                  <a:srgbClr val="FFFFFF"/>
                </a:solidFill>
              </a:rPr>
              <a:t>Положения и условия договора</a:t>
            </a:r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040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70E9EFF-BA79-979F-C0D0-D66F92ED1D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9197"/>
            <a:ext cx="10515600" cy="4351338"/>
          </a:xfrm>
        </p:spPr>
        <p:txBody>
          <a:bodyPr/>
          <a:lstStyle/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r>
              <a:rPr lang="ru-RU" sz="4800" dirty="0">
                <a:solidFill>
                  <a:schemeClr val="accent1"/>
                </a:solidFill>
              </a:rPr>
              <a:t>Спасибо за внимание 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5EAEA49-D1E6-2F27-B035-937DC96EF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6431B6-B2B6-464C-B30E-1430260EED76}" type="slidenum">
              <a:rPr lang="zh-CN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1759031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2020 Business 23">
      <a:dk1>
        <a:srgbClr val="999999"/>
      </a:dk1>
      <a:lt1>
        <a:srgbClr val="FFFFFF"/>
      </a:lt1>
      <a:dk2>
        <a:srgbClr val="494949"/>
      </a:dk2>
      <a:lt2>
        <a:srgbClr val="FFFFFF"/>
      </a:lt2>
      <a:accent1>
        <a:srgbClr val="0B3547"/>
      </a:accent1>
      <a:accent2>
        <a:srgbClr val="EEB745"/>
      </a:accent2>
      <a:accent3>
        <a:srgbClr val="45A6AE"/>
      </a:accent3>
      <a:accent4>
        <a:srgbClr val="82CED0"/>
      </a:accent4>
      <a:accent5>
        <a:srgbClr val="CFDCE1"/>
      </a:accent5>
      <a:accent6>
        <a:srgbClr val="0B3547"/>
      </a:accent6>
      <a:hlink>
        <a:srgbClr val="F33B48"/>
      </a:hlink>
      <a:folHlink>
        <a:srgbClr val="FFC00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855</Words>
  <Application>Microsoft Office PowerPoint</Application>
  <PresentationFormat>Широкоэкранный</PresentationFormat>
  <Paragraphs>68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Candara</vt:lpstr>
      <vt:lpstr>Open Sans</vt:lpstr>
      <vt:lpstr>Times New Roman</vt:lpstr>
      <vt:lpstr>2_Office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Положения и условия договора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Raupova Parvona</dc:creator>
  <cp:lastModifiedBy>admin</cp:lastModifiedBy>
  <cp:revision>21</cp:revision>
  <cp:lastPrinted>2023-03-27T06:25:05Z</cp:lastPrinted>
  <dcterms:created xsi:type="dcterms:W3CDTF">2022-01-27T05:34:03Z</dcterms:created>
  <dcterms:modified xsi:type="dcterms:W3CDTF">2025-06-13T04:51:32Z</dcterms:modified>
</cp:coreProperties>
</file>